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6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5/12/2020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5/12/2020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5/12/2020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5/12/2020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5/12/2020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5/12/2020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5/12/2020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5/12/2020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HOTEL LAWS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32500" lnSpcReduction="20000"/>
          </a:bodyPr>
          <a:lstStyle/>
          <a:p>
            <a:pPr lvl="0" algn="ctr" fontAlgn="base">
              <a:lnSpc>
                <a:spcPct val="120000"/>
              </a:lnSpc>
              <a:spcBef>
                <a:spcPct val="0"/>
              </a:spcBef>
              <a:spcAft>
                <a:spcPct val="0"/>
              </a:spcAft>
              <a:buNone/>
            </a:pPr>
            <a:r>
              <a:rPr lang="en-US" altLang="zh-CN" sz="9800" b="1" dirty="0" smtClean="0">
                <a:solidFill>
                  <a:schemeClr val="accent4">
                    <a:lumMod val="50000"/>
                  </a:schemeClr>
                </a:solidFill>
                <a:latin typeface="Times New Roman" pitchFamily="18" charset="0"/>
                <a:ea typeface="SimSun" pitchFamily="2" charset="-122"/>
                <a:cs typeface="Times New Roman" pitchFamily="18" charset="0"/>
              </a:rPr>
              <a:t>Presentation </a:t>
            </a:r>
          </a:p>
          <a:p>
            <a:pPr lvl="0" algn="ctr" fontAlgn="base">
              <a:lnSpc>
                <a:spcPct val="120000"/>
              </a:lnSpc>
              <a:spcBef>
                <a:spcPct val="0"/>
              </a:spcBef>
              <a:spcAft>
                <a:spcPct val="0"/>
              </a:spcAft>
              <a:buNone/>
            </a:pPr>
            <a:r>
              <a:rPr lang="en-US" altLang="zh-CN" sz="9800" b="1" dirty="0" smtClean="0">
                <a:solidFill>
                  <a:schemeClr val="accent4">
                    <a:lumMod val="50000"/>
                  </a:schemeClr>
                </a:solidFill>
                <a:latin typeface="Times New Roman" pitchFamily="18" charset="0"/>
                <a:ea typeface="SimSun" pitchFamily="2" charset="-122"/>
                <a:cs typeface="Times New Roman" pitchFamily="18" charset="0"/>
              </a:rPr>
              <a:t>On</a:t>
            </a:r>
          </a:p>
          <a:p>
            <a:pPr lvl="0" algn="ctr" fontAlgn="base">
              <a:spcBef>
                <a:spcPct val="0"/>
              </a:spcBef>
              <a:spcAft>
                <a:spcPct val="0"/>
              </a:spcAft>
              <a:buNone/>
            </a:pPr>
            <a:r>
              <a:rPr lang="en-US" altLang="zh-CN" sz="9800" b="1" dirty="0" smtClean="0">
                <a:solidFill>
                  <a:schemeClr val="accent4">
                    <a:lumMod val="50000"/>
                  </a:schemeClr>
                </a:solidFill>
                <a:latin typeface="Times New Roman" pitchFamily="18" charset="0"/>
                <a:ea typeface="SimSun" pitchFamily="2" charset="-122"/>
                <a:cs typeface="Times New Roman" pitchFamily="18" charset="0"/>
              </a:rPr>
              <a:t>Hospitality Law</a:t>
            </a:r>
          </a:p>
          <a:p>
            <a:pPr lvl="0" algn="ctr" fontAlgn="base">
              <a:spcBef>
                <a:spcPct val="0"/>
              </a:spcBef>
              <a:spcAft>
                <a:spcPct val="0"/>
              </a:spcAft>
              <a:buNone/>
            </a:pPr>
            <a:endParaRPr lang="en-US" altLang="zh-CN" sz="7400" b="1"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r>
              <a:rPr lang="en-US" altLang="zh-CN" sz="7400" b="1" dirty="0" smtClean="0">
                <a:solidFill>
                  <a:schemeClr val="accent4">
                    <a:lumMod val="50000"/>
                  </a:schemeClr>
                </a:solidFill>
                <a:latin typeface="Times New Roman" pitchFamily="18" charset="0"/>
                <a:ea typeface="SimSun" pitchFamily="2" charset="-122"/>
                <a:cs typeface="Times New Roman" pitchFamily="18" charset="0"/>
              </a:rPr>
              <a:t>6</a:t>
            </a:r>
            <a:r>
              <a:rPr lang="en-US" altLang="zh-CN" sz="7400" b="1" baseline="30000" dirty="0" smtClean="0">
                <a:solidFill>
                  <a:schemeClr val="accent4">
                    <a:lumMod val="50000"/>
                  </a:schemeClr>
                </a:solidFill>
                <a:latin typeface="Times New Roman" pitchFamily="18" charset="0"/>
                <a:ea typeface="SimSun" pitchFamily="2" charset="-122"/>
                <a:cs typeface="Times New Roman" pitchFamily="18" charset="0"/>
              </a:rPr>
              <a:t>th</a:t>
            </a:r>
            <a:r>
              <a:rPr lang="en-US" altLang="zh-CN" sz="7400" b="1" dirty="0" smtClean="0">
                <a:solidFill>
                  <a:schemeClr val="accent4">
                    <a:lumMod val="50000"/>
                  </a:schemeClr>
                </a:solidFill>
                <a:latin typeface="Times New Roman" pitchFamily="18" charset="0"/>
                <a:ea typeface="SimSun" pitchFamily="2" charset="-122"/>
                <a:cs typeface="Times New Roman" pitchFamily="18" charset="0"/>
              </a:rPr>
              <a:t> Sem. </a:t>
            </a:r>
            <a:r>
              <a:rPr lang="en-US" altLang="zh-CN" sz="7400" b="1" dirty="0" err="1" smtClean="0">
                <a:solidFill>
                  <a:schemeClr val="accent4">
                    <a:lumMod val="50000"/>
                  </a:schemeClr>
                </a:solidFill>
                <a:latin typeface="Times New Roman" pitchFamily="18" charset="0"/>
                <a:ea typeface="SimSun" pitchFamily="2" charset="-122"/>
                <a:cs typeface="Times New Roman" pitchFamily="18" charset="0"/>
              </a:rPr>
              <a:t>B.Voc</a:t>
            </a:r>
            <a:r>
              <a:rPr lang="en-US" altLang="zh-CN" sz="7400" b="1" dirty="0" smtClean="0">
                <a:solidFill>
                  <a:schemeClr val="accent4">
                    <a:lumMod val="50000"/>
                  </a:schemeClr>
                </a:solidFill>
                <a:latin typeface="Times New Roman" pitchFamily="18" charset="0"/>
                <a:ea typeface="SimSun" pitchFamily="2" charset="-122"/>
                <a:cs typeface="Times New Roman" pitchFamily="18" charset="0"/>
              </a:rPr>
              <a:t> </a:t>
            </a:r>
            <a:r>
              <a:rPr lang="en-US" altLang="zh-CN" sz="7400" b="1" dirty="0" smtClean="0">
                <a:solidFill>
                  <a:schemeClr val="accent4">
                    <a:lumMod val="50000"/>
                  </a:schemeClr>
                </a:solidFill>
                <a:latin typeface="Times New Roman" pitchFamily="18" charset="0"/>
                <a:ea typeface="SimSun" pitchFamily="2" charset="-122"/>
                <a:cs typeface="Times New Roman" pitchFamily="18" charset="0"/>
              </a:rPr>
              <a:t>CTHM</a:t>
            </a:r>
          </a:p>
          <a:p>
            <a:pPr lvl="0" algn="ctr" fontAlgn="base">
              <a:spcBef>
                <a:spcPct val="0"/>
              </a:spcBef>
              <a:spcAft>
                <a:spcPct val="0"/>
              </a:spcAft>
              <a:buNone/>
            </a:pPr>
            <a:endParaRPr lang="en-US" altLang="zh-CN" sz="2400" b="1"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endParaRPr lang="en-US" altLang="zh-CN" sz="2400" b="1"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endParaRPr lang="en-US" altLang="zh-CN" sz="2400" b="1"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endParaRPr lang="en-US" altLang="zh-CN" sz="2400"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endParaRPr lang="en-US" altLang="zh-CN" dirty="0" smtClean="0">
              <a:solidFill>
                <a:schemeClr val="accent4">
                  <a:lumMod val="50000"/>
                </a:schemeClr>
              </a:solidFill>
              <a:latin typeface="Times New Roman" pitchFamily="18" charset="0"/>
              <a:ea typeface="SimSun" pitchFamily="2" charset="-122"/>
              <a:cs typeface="Times New Roman" pitchFamily="18" charset="0"/>
            </a:endParaRPr>
          </a:p>
          <a:p>
            <a:pPr lvl="0" algn="ctr" fontAlgn="base">
              <a:spcBef>
                <a:spcPct val="0"/>
              </a:spcBef>
              <a:spcAft>
                <a:spcPct val="0"/>
              </a:spcAft>
              <a:buNone/>
            </a:pP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Presented by:</a:t>
            </a:r>
          </a:p>
          <a:p>
            <a:pPr lvl="0" algn="ctr" fontAlgn="base">
              <a:spcBef>
                <a:spcPct val="0"/>
              </a:spcBef>
              <a:spcAft>
                <a:spcPct val="0"/>
              </a:spcAft>
              <a:buNone/>
            </a:pP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a:t>
            </a: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a:t>
            </a: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a:t>
            </a:r>
            <a:r>
              <a:rPr lang="en-US" altLang="zh-CN" sz="9600" dirty="0" err="1" smtClean="0">
                <a:solidFill>
                  <a:schemeClr val="accent4">
                    <a:lumMod val="50000"/>
                  </a:schemeClr>
                </a:solidFill>
                <a:latin typeface="Times New Roman" pitchFamily="18" charset="0"/>
                <a:ea typeface="SimSun" pitchFamily="2" charset="-122"/>
                <a:cs typeface="Times New Roman" pitchFamily="18" charset="0"/>
              </a:rPr>
              <a:t>Rajbir</a:t>
            </a: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Singh                                                              			                         Dept. Of CTHM        </a:t>
            </a:r>
          </a:p>
          <a:p>
            <a:pPr lvl="0" algn="ctr" fontAlgn="base">
              <a:spcBef>
                <a:spcPct val="0"/>
              </a:spcBef>
              <a:spcAft>
                <a:spcPct val="0"/>
              </a:spcAft>
              <a:buNone/>
            </a:pP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KM College</a:t>
            </a:r>
          </a:p>
          <a:p>
            <a:pPr lvl="0" algn="ctr" fontAlgn="base">
              <a:spcBef>
                <a:spcPct val="0"/>
              </a:spcBef>
              <a:spcAft>
                <a:spcPct val="0"/>
              </a:spcAft>
              <a:buNone/>
            </a:pPr>
            <a:r>
              <a:rPr lang="en-US" altLang="zh-CN" sz="9600" dirty="0" smtClean="0">
                <a:solidFill>
                  <a:schemeClr val="accent4">
                    <a:lumMod val="50000"/>
                  </a:schemeClr>
                </a:solidFill>
                <a:latin typeface="Times New Roman" pitchFamily="18" charset="0"/>
                <a:ea typeface="SimSun" pitchFamily="2" charset="-122"/>
                <a:cs typeface="Times New Roman" pitchFamily="18" charset="0"/>
              </a:rPr>
              <a:t>                                            </a:t>
            </a:r>
            <a:r>
              <a:rPr lang="en-US" altLang="zh-CN" sz="9600" dirty="0" err="1" smtClean="0">
                <a:solidFill>
                  <a:schemeClr val="accent4">
                    <a:lumMod val="50000"/>
                  </a:schemeClr>
                </a:solidFill>
                <a:latin typeface="Times New Roman" pitchFamily="18" charset="0"/>
                <a:ea typeface="SimSun" pitchFamily="2" charset="-122"/>
                <a:cs typeface="Times New Roman" pitchFamily="18" charset="0"/>
              </a:rPr>
              <a:t>Kharkhod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Hospitality law</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 </a:t>
            </a:r>
            <a:r>
              <a:rPr lang="en-US" dirty="0" smtClean="0"/>
              <a:t>Hospitality law is a legal and social practice related to the treatment of a person's guests or those who patronize a place of business. Related to the concept of legal liability, hospitality laws are intended to protect both hosts and guests against injury, whether accidental or intentional</a:t>
            </a:r>
            <a:r>
              <a:rPr lang="en-US" dirty="0" smtClean="0"/>
              <a:t>.</a:t>
            </a:r>
            <a:endParaRPr lang="en-US" dirty="0" smtClean="0"/>
          </a:p>
          <a:p>
            <a:pPr algn="just"/>
            <a:r>
              <a:rPr lang="en-US" dirty="0" smtClean="0"/>
              <a:t>Hospitality laws is relate to food service, travel, and lodging industries. It governs the various nuances of the hotel, restaurant, bar, spa, country club, meeting, and convention </a:t>
            </a:r>
            <a:r>
              <a:rPr lang="en-US" dirty="0" smtClean="0"/>
              <a:t>industries</a:t>
            </a:r>
            <a:r>
              <a:rPr lang="en-US" dirty="0" smtClean="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GENERAL INDUSTRY BACKGROUND:</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pPr algn="just"/>
            <a:r>
              <a:rPr lang="en-US" dirty="0" smtClean="0"/>
              <a:t>The </a:t>
            </a:r>
            <a:r>
              <a:rPr lang="en-US" dirty="0" smtClean="0"/>
              <a:t>hotel industry forms an integral part of the hospitality industry. The major fields within the hospitality industry include lodging, restaurants, event planning, theme parks, cruise line, etc. The hospitality industry is a multi-billion dollar industry that mostly depends on the availability of leisure time and disposable income. A hospitality unit such as a restaurant, hotel, or even an amusement park consists of various groups within it, including facility </a:t>
            </a:r>
            <a:r>
              <a:rPr lang="en-US" dirty="0" smtClean="0"/>
              <a:t>maintenance, direct operation(servers</a:t>
            </a:r>
            <a:r>
              <a:rPr lang="en-US" dirty="0" smtClean="0"/>
              <a:t>, housekeepers, porters, kitchen workers, bartenders, etc.), management, marketing, and human resources.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IMPORTANT TRENDS IN THE INDUSTRY</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The Indian hospitality sector falls within the spectrum of travel and tourism. The sector’s contribution to GDP is expected to grow at 7.8 % per annum during the period 2013-2023.7 </a:t>
            </a:r>
          </a:p>
          <a:p>
            <a:r>
              <a:rPr lang="en-US" dirty="0" smtClean="0"/>
              <a:t>100 </a:t>
            </a:r>
            <a:r>
              <a:rPr lang="en-US" dirty="0" smtClean="0"/>
              <a:t>% FDI is permitted on the Indian hotel industry under the automatic route.8 Foreign Direct Investment in this sector has also seen a surge with the inflow during the period of April 2000–March 2014 being estimated at USD 7,348.09 million.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IMPORTANT TRENDS IN THE INDUSTRY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Over </a:t>
            </a:r>
            <a:r>
              <a:rPr lang="en-US" dirty="0" smtClean="0"/>
              <a:t>the last few years, the hotel industry has observed a shift towards the budget and mid- market hotels. Renowned hotel companies have launched brands </a:t>
            </a:r>
            <a:r>
              <a:rPr lang="en-US" dirty="0" err="1" smtClean="0"/>
              <a:t>eg</a:t>
            </a:r>
            <a:r>
              <a:rPr lang="en-US" dirty="0" smtClean="0"/>
              <a:t>. Ginger by Indian Hotels (IHCL)] catering to the budget and mid-market customers, who were thus far being served by the unorganized sector. </a:t>
            </a:r>
          </a:p>
          <a:p>
            <a:r>
              <a:rPr lang="en-US" dirty="0" smtClean="0"/>
              <a:t> </a:t>
            </a:r>
            <a:r>
              <a:rPr lang="en-US" dirty="0" smtClean="0"/>
              <a:t>Investment Information and Credit Rating Agency (ICRA) estimates 8-13 % growth in revenues for the industry over the next three years, with growth picking up in line with the macro-economic outlook for the country leading to mobilization of </a:t>
            </a:r>
            <a:r>
              <a:rPr lang="en-US" dirty="0" err="1" smtClean="0"/>
              <a:t>travellers</a:t>
            </a:r>
            <a:r>
              <a:rPr lang="en-US" dirty="0" smtClean="0"/>
              <a:t> and pick up in FTAs.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IMPORTANT TRENDS IN THE INDUSTRY</a:t>
            </a:r>
            <a:endParaRPr lang="en-US" dirty="0"/>
          </a:p>
        </p:txBody>
      </p:sp>
      <p:sp>
        <p:nvSpPr>
          <p:cNvPr id="3" name="Content Placeholder 2"/>
          <p:cNvSpPr>
            <a:spLocks noGrp="1"/>
          </p:cNvSpPr>
          <p:nvPr>
            <p:ph idx="1"/>
          </p:nvPr>
        </p:nvSpPr>
        <p:spPr>
          <a:xfrm>
            <a:off x="381000" y="1447800"/>
            <a:ext cx="8305800" cy="5257800"/>
          </a:xfrm>
        </p:spPr>
        <p:txBody>
          <a:bodyPr>
            <a:noAutofit/>
          </a:bodyPr>
          <a:lstStyle/>
          <a:p>
            <a:r>
              <a:rPr lang="en-US" sz="2400" dirty="0" smtClean="0"/>
              <a:t>The </a:t>
            </a:r>
            <a:r>
              <a:rPr lang="en-US" sz="2400" dirty="0" smtClean="0"/>
              <a:t>Hotel Industry is intricately associated to the tourism industry and the growth in the Indian tourism industry has in turn resulted in development in the Indian Hotels Industry. The Government of India increased resources on advertising campaigns like “Incredible India” and “</a:t>
            </a:r>
            <a:r>
              <a:rPr lang="en-US" sz="2400" dirty="0" err="1" smtClean="0"/>
              <a:t>Athithi</a:t>
            </a:r>
            <a:r>
              <a:rPr lang="en-US" sz="2400" dirty="0" smtClean="0"/>
              <a:t> </a:t>
            </a:r>
            <a:r>
              <a:rPr lang="en-US" sz="2400" dirty="0" err="1" smtClean="0"/>
              <a:t>Devo</a:t>
            </a:r>
            <a:r>
              <a:rPr lang="en-US" sz="2400" dirty="0" smtClean="0"/>
              <a:t> </a:t>
            </a:r>
            <a:r>
              <a:rPr lang="en-US" sz="2400" dirty="0" err="1" smtClean="0"/>
              <a:t>Bhava</a:t>
            </a:r>
            <a:r>
              <a:rPr lang="en-US" sz="2400" dirty="0" smtClean="0"/>
              <a:t>” to emphasize the rich variety of tourism in India. </a:t>
            </a:r>
            <a:endParaRPr lang="en-US" sz="2400" dirty="0" smtClean="0"/>
          </a:p>
          <a:p>
            <a:endParaRPr lang="en-US" sz="2400" dirty="0" smtClean="0"/>
          </a:p>
          <a:p>
            <a:r>
              <a:rPr lang="en-US" sz="2400" dirty="0" smtClean="0"/>
              <a:t> </a:t>
            </a:r>
            <a:r>
              <a:rPr lang="en-US" sz="2400" dirty="0" smtClean="0"/>
              <a:t>The ministry even granted Tourist Visa on Arrival for the citizens of a number of countries including, Finland, Japan, Luxembourg, New Zealand and Singapore. The tourism ministry has envisaged a budgetary allocation of INR 200 billion in the Twelfth Five Year Plan. </a:t>
            </a:r>
          </a:p>
          <a:p>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Important Industry Associations </a:t>
            </a:r>
            <a:br>
              <a:rPr lang="en-US" b="1"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a:t>
            </a:r>
            <a:r>
              <a:rPr lang="en-US" dirty="0" smtClean="0"/>
              <a:t>major industry associations are: </a:t>
            </a:r>
          </a:p>
          <a:p>
            <a:r>
              <a:rPr lang="en-US" dirty="0" smtClean="0"/>
              <a:t>The </a:t>
            </a:r>
            <a:r>
              <a:rPr lang="en-US" dirty="0" smtClean="0"/>
              <a:t>Federation of Hotel &amp; Restaurant Associations of India (FHRA); </a:t>
            </a:r>
          </a:p>
          <a:p>
            <a:r>
              <a:rPr lang="en-US" dirty="0" smtClean="0"/>
              <a:t> </a:t>
            </a:r>
            <a:r>
              <a:rPr lang="en-US" dirty="0" smtClean="0"/>
              <a:t>The Hotel &amp; Restaurant Association of Eastern India (HRAEI); </a:t>
            </a:r>
          </a:p>
          <a:p>
            <a:r>
              <a:rPr lang="en-US" dirty="0" smtClean="0"/>
              <a:t>The </a:t>
            </a:r>
            <a:r>
              <a:rPr lang="en-US" dirty="0" smtClean="0"/>
              <a:t>Hotel &amp; Restaurant Association of Northern India (HRANI); </a:t>
            </a:r>
          </a:p>
          <a:p>
            <a:r>
              <a:rPr lang="en-US" dirty="0" smtClean="0"/>
              <a:t> </a:t>
            </a:r>
            <a:r>
              <a:rPr lang="en-US" dirty="0" smtClean="0"/>
              <a:t>The Southern India Hotel &amp; Restaurant Association (SIHRA); </a:t>
            </a:r>
          </a:p>
          <a:p>
            <a:r>
              <a:rPr lang="en-US" dirty="0" smtClean="0"/>
              <a:t>The </a:t>
            </a:r>
            <a:r>
              <a:rPr lang="en-US" dirty="0" smtClean="0"/>
              <a:t>Hotel &amp; Restaurant Association (Western India) (HRAWI); and </a:t>
            </a:r>
          </a:p>
          <a:p>
            <a:r>
              <a:rPr lang="en-US" dirty="0" smtClean="0"/>
              <a:t> </a:t>
            </a:r>
            <a:r>
              <a:rPr lang="en-US" dirty="0" smtClean="0"/>
              <a:t>Hotels Association of India (HAI);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IMPORTANT LAWS APPLICABLE TO THE INDUSTRY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majority of the legislations governing the hospitality and hotels industry can be divided into three main sectors </a:t>
            </a:r>
            <a:r>
              <a:rPr lang="en-US" dirty="0" smtClean="0"/>
              <a:t>.</a:t>
            </a:r>
          </a:p>
          <a:p>
            <a:endParaRPr lang="en-US" dirty="0" smtClean="0"/>
          </a:p>
          <a:p>
            <a:pPr>
              <a:buNone/>
            </a:pPr>
            <a:r>
              <a:rPr lang="en-US" dirty="0" smtClean="0"/>
              <a:t>1. The </a:t>
            </a:r>
            <a:r>
              <a:rPr lang="en-US" dirty="0" smtClean="0"/>
              <a:t>first head is the legislation for the construction and commissioning of hotels, restaurants, guest houses and other establishments, and includes the Foreign Exchange Management Act,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IMPORTANT LAWS APPLICABLE TO THE INDUSTRY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2.The </a:t>
            </a:r>
            <a:r>
              <a:rPr lang="en-US" dirty="0" smtClean="0"/>
              <a:t>second head has legislation for the operation, maintenance and management of establishments, food and hygiene standards. It also includes insurance laws, fire safety and weights and measures regulation </a:t>
            </a:r>
            <a:r>
              <a:rPr lang="en-US" dirty="0" smtClean="0"/>
              <a:t>.</a:t>
            </a:r>
            <a:endParaRPr lang="en-US" dirty="0" smtClean="0"/>
          </a:p>
          <a:p>
            <a:pPr>
              <a:buNone/>
            </a:pPr>
            <a:r>
              <a:rPr lang="en-US" dirty="0" smtClean="0"/>
              <a:t>3. The </a:t>
            </a:r>
            <a:r>
              <a:rPr lang="en-US" dirty="0" smtClean="0"/>
              <a:t>third head has rules regarding taxation, employment and other contractual relationships. This includes laws on income tax, service tax, expenditure tax, excise </a:t>
            </a:r>
            <a:r>
              <a:rPr lang="en-US" dirty="0" smtClean="0"/>
              <a:t>duty</a:t>
            </a:r>
            <a:r>
              <a:rPr lang="en-US" dirty="0" smtClean="0"/>
              <a:t>.</a:t>
            </a:r>
          </a:p>
          <a:p>
            <a:pPr>
              <a:buNone/>
            </a:pP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ormAutofit fontScale="90000"/>
          </a:bodyPr>
          <a:lstStyle/>
          <a:p>
            <a:r>
              <a:rPr lang="en-US" b="1" dirty="0" smtClean="0"/>
              <a:t> </a:t>
            </a:r>
            <a:r>
              <a:rPr lang="en-US" b="1" dirty="0" smtClean="0"/>
              <a:t>THE IMPORTANT LICENSES REQUIRED BY HOTELS UNDER VARIOUS ACTS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Police </a:t>
            </a:r>
            <a:r>
              <a:rPr lang="en-US" dirty="0" smtClean="0"/>
              <a:t>License / Registration. </a:t>
            </a:r>
          </a:p>
          <a:p>
            <a:r>
              <a:rPr lang="en-US" dirty="0" smtClean="0"/>
              <a:t> </a:t>
            </a:r>
            <a:r>
              <a:rPr lang="en-US" dirty="0" smtClean="0"/>
              <a:t>License under Shops &amp; Establishments Act. </a:t>
            </a:r>
          </a:p>
          <a:p>
            <a:r>
              <a:rPr lang="en-US" dirty="0" smtClean="0"/>
              <a:t> </a:t>
            </a:r>
            <a:r>
              <a:rPr lang="en-US" dirty="0" smtClean="0"/>
              <a:t>License under Prevention of Food Adulteration Act. </a:t>
            </a:r>
          </a:p>
          <a:p>
            <a:r>
              <a:rPr lang="en-US" dirty="0" smtClean="0"/>
              <a:t> </a:t>
            </a:r>
            <a:r>
              <a:rPr lang="en-US" dirty="0" smtClean="0"/>
              <a:t>Registration under the Luxury Tax Act. </a:t>
            </a:r>
          </a:p>
          <a:p>
            <a:r>
              <a:rPr lang="en-US" dirty="0" smtClean="0"/>
              <a:t> </a:t>
            </a:r>
            <a:r>
              <a:rPr lang="en-US" dirty="0" smtClean="0"/>
              <a:t>Registration under the Sales Tax Act. </a:t>
            </a:r>
          </a:p>
          <a:p>
            <a:r>
              <a:rPr lang="en-US" dirty="0" smtClean="0"/>
              <a:t> </a:t>
            </a:r>
            <a:r>
              <a:rPr lang="en-US" dirty="0" smtClean="0"/>
              <a:t>Registration under the Contract </a:t>
            </a:r>
            <a:r>
              <a:rPr lang="en-US" dirty="0" err="1" smtClean="0"/>
              <a:t>Labour</a:t>
            </a:r>
            <a:r>
              <a:rPr lang="en-US" dirty="0" smtClean="0"/>
              <a:t> Act. </a:t>
            </a:r>
          </a:p>
          <a:p>
            <a:r>
              <a:rPr lang="en-US" dirty="0" smtClean="0"/>
              <a:t> </a:t>
            </a:r>
            <a:r>
              <a:rPr lang="en-US" dirty="0" smtClean="0"/>
              <a:t>Registration under the Pollution Control Act. </a:t>
            </a:r>
          </a:p>
          <a:p>
            <a:r>
              <a:rPr lang="en-US" dirty="0" smtClean="0"/>
              <a:t> </a:t>
            </a:r>
            <a:r>
              <a:rPr lang="en-US" dirty="0" smtClean="0"/>
              <a:t>Registration under the Apprentices Act.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THE IMPORTANT LICENSES REQUIRED BY HOTELS UNDER VARIOUS ACTS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Registration </a:t>
            </a:r>
            <a:r>
              <a:rPr lang="en-US" dirty="0" smtClean="0"/>
              <a:t>under the Provident Fund Act. </a:t>
            </a:r>
          </a:p>
          <a:p>
            <a:r>
              <a:rPr lang="en-US" dirty="0" smtClean="0"/>
              <a:t> </a:t>
            </a:r>
            <a:r>
              <a:rPr lang="en-US" dirty="0" smtClean="0"/>
              <a:t>Registration under the ESI Act. </a:t>
            </a:r>
          </a:p>
          <a:p>
            <a:r>
              <a:rPr lang="en-US" dirty="0" smtClean="0"/>
              <a:t> </a:t>
            </a:r>
            <a:r>
              <a:rPr lang="en-US" dirty="0" smtClean="0"/>
              <a:t>Entertainment License on Festival Occasions. </a:t>
            </a:r>
          </a:p>
          <a:p>
            <a:r>
              <a:rPr lang="en-US" dirty="0" smtClean="0"/>
              <a:t> </a:t>
            </a:r>
            <a:r>
              <a:rPr lang="en-US" dirty="0" smtClean="0"/>
              <a:t>License for Chimney under the Smoke Nuisance Act. </a:t>
            </a:r>
          </a:p>
          <a:p>
            <a:r>
              <a:rPr lang="en-US" dirty="0" smtClean="0"/>
              <a:t> </a:t>
            </a:r>
            <a:r>
              <a:rPr lang="en-US" dirty="0" smtClean="0"/>
              <a:t>Registration under the Weights &amp; Measures Act. </a:t>
            </a:r>
          </a:p>
          <a:p>
            <a:r>
              <a:rPr lang="en-US" dirty="0" smtClean="0"/>
              <a:t> </a:t>
            </a:r>
            <a:r>
              <a:rPr lang="en-US" dirty="0" smtClean="0"/>
              <a:t>Factory License for Laundry. </a:t>
            </a:r>
          </a:p>
          <a:p>
            <a:r>
              <a:rPr lang="en-US" dirty="0" smtClean="0"/>
              <a:t> </a:t>
            </a:r>
            <a:r>
              <a:rPr lang="en-US" dirty="0" smtClean="0"/>
              <a:t>Central Excise License for Bakery Products. </a:t>
            </a:r>
          </a:p>
          <a:p>
            <a:r>
              <a:rPr lang="en-US" dirty="0" smtClean="0"/>
              <a:t> </a:t>
            </a:r>
            <a:r>
              <a:rPr lang="en-US" dirty="0" smtClean="0"/>
              <a:t>Registration &amp; Permits under the Motor Vehicle Act for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THE IMPORTANT LICENSES REQUIRED BY HOTELS UNDER VARIOUS ACTS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Eating </a:t>
            </a:r>
            <a:r>
              <a:rPr lang="en-US" dirty="0" smtClean="0"/>
              <a:t>House License. </a:t>
            </a:r>
          </a:p>
          <a:p>
            <a:r>
              <a:rPr lang="en-US" dirty="0" smtClean="0"/>
              <a:t>Municipal </a:t>
            </a:r>
            <a:r>
              <a:rPr lang="en-US" dirty="0" smtClean="0"/>
              <a:t>Beer Bar License. </a:t>
            </a:r>
          </a:p>
          <a:p>
            <a:r>
              <a:rPr lang="en-US" dirty="0" smtClean="0"/>
              <a:t>License </a:t>
            </a:r>
            <a:r>
              <a:rPr lang="en-US" dirty="0" smtClean="0"/>
              <a:t>for storage of Diesel Oil. </a:t>
            </a:r>
          </a:p>
          <a:p>
            <a:r>
              <a:rPr lang="en-US" dirty="0" smtClean="0"/>
              <a:t> </a:t>
            </a:r>
            <a:r>
              <a:rPr lang="en-US" dirty="0" smtClean="0"/>
              <a:t>License for storage of Kerosene &amp; Compressed Gas (LPG). </a:t>
            </a:r>
          </a:p>
          <a:p>
            <a:r>
              <a:rPr lang="en-US" dirty="0" smtClean="0"/>
              <a:t> </a:t>
            </a:r>
            <a:r>
              <a:rPr lang="en-US" dirty="0" smtClean="0"/>
              <a:t>Sign Board Directions, Neon Signs. </a:t>
            </a:r>
          </a:p>
          <a:p>
            <a:r>
              <a:rPr lang="en-US" dirty="0" smtClean="0"/>
              <a:t> </a:t>
            </a:r>
            <a:r>
              <a:rPr lang="en-US" dirty="0" smtClean="0"/>
              <a:t>License to deal in Foreign Exchange under FEMA. </a:t>
            </a:r>
          </a:p>
          <a:p>
            <a:r>
              <a:rPr lang="en-US" dirty="0" smtClean="0"/>
              <a:t> </a:t>
            </a:r>
            <a:r>
              <a:rPr lang="en-US" dirty="0" smtClean="0"/>
              <a:t>Cold Storage License, (if over 25 cubic ft.). </a:t>
            </a:r>
          </a:p>
          <a:p>
            <a:r>
              <a:rPr lang="en-US" dirty="0" smtClean="0"/>
              <a:t> </a:t>
            </a:r>
            <a:r>
              <a:rPr lang="en-US" dirty="0" smtClean="0"/>
              <a:t>License for Boiler &amp; Generators and Mixers and Grinders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THE IMPORTANT LICENSES REQUIRED BY HOTELS UNDER VARIOUS ACTS </a:t>
            </a:r>
            <a:endParaRPr lang="en-US" dirty="0"/>
          </a:p>
        </p:txBody>
      </p:sp>
      <p:sp>
        <p:nvSpPr>
          <p:cNvPr id="3" name="Content Placeholder 2"/>
          <p:cNvSpPr>
            <a:spLocks noGrp="1"/>
          </p:cNvSpPr>
          <p:nvPr>
            <p:ph idx="1"/>
          </p:nvPr>
        </p:nvSpPr>
        <p:spPr/>
        <p:txBody>
          <a:bodyPr/>
          <a:lstStyle/>
          <a:p>
            <a:r>
              <a:rPr lang="en-US" dirty="0" smtClean="0"/>
              <a:t>Bar </a:t>
            </a:r>
            <a:r>
              <a:rPr lang="en-US" dirty="0" smtClean="0"/>
              <a:t>License (Foreign Liquor). </a:t>
            </a:r>
          </a:p>
          <a:p>
            <a:r>
              <a:rPr lang="en-US" dirty="0" smtClean="0"/>
              <a:t> </a:t>
            </a:r>
            <a:r>
              <a:rPr lang="en-US" dirty="0" smtClean="0"/>
              <a:t>Mild Liquor License. </a:t>
            </a:r>
          </a:p>
          <a:p>
            <a:r>
              <a:rPr lang="en-US" dirty="0" smtClean="0"/>
              <a:t> </a:t>
            </a:r>
            <a:r>
              <a:rPr lang="en-US" dirty="0" smtClean="0"/>
              <a:t>Temporary License for Awnings &amp; covering of Terrace during monsoon. </a:t>
            </a:r>
          </a:p>
          <a:p>
            <a:r>
              <a:rPr lang="en-US" dirty="0" smtClean="0"/>
              <a:t> </a:t>
            </a:r>
            <a:r>
              <a:rPr lang="en-US" dirty="0" smtClean="0"/>
              <a:t>Building Completion Certificate. </a:t>
            </a:r>
          </a:p>
          <a:p>
            <a:r>
              <a:rPr lang="en-US" dirty="0" smtClean="0"/>
              <a:t> </a:t>
            </a:r>
            <a:r>
              <a:rPr lang="en-US" dirty="0" smtClean="0"/>
              <a:t>Copy Right License for Playing of Music.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1.	Prevention </a:t>
            </a:r>
            <a:r>
              <a:rPr lang="en-US" b="1" dirty="0" smtClean="0"/>
              <a:t>of Food Adulteration Act </a:t>
            </a:r>
          </a:p>
          <a:p>
            <a:r>
              <a:rPr lang="en-US" dirty="0" smtClean="0"/>
              <a:t> </a:t>
            </a:r>
            <a:r>
              <a:rPr lang="en-US" dirty="0" smtClean="0"/>
              <a:t>It is a Central Government Act. </a:t>
            </a:r>
          </a:p>
          <a:p>
            <a:r>
              <a:rPr lang="en-US" dirty="0" smtClean="0"/>
              <a:t> </a:t>
            </a:r>
            <a:r>
              <a:rPr lang="en-US" dirty="0" smtClean="0"/>
              <a:t>This Act has been enacted to </a:t>
            </a:r>
          </a:p>
          <a:p>
            <a:endParaRPr lang="en-US" dirty="0" smtClean="0"/>
          </a:p>
          <a:p>
            <a:r>
              <a:rPr lang="en-US" dirty="0" smtClean="0"/>
              <a:t>1. protect the public from poisonous and harmful foods. </a:t>
            </a:r>
          </a:p>
          <a:p>
            <a:r>
              <a:rPr lang="en-US" dirty="0" smtClean="0"/>
              <a:t>2. prevent the sale of substandard foods. </a:t>
            </a:r>
          </a:p>
          <a:p>
            <a:r>
              <a:rPr lang="en-US" dirty="0" smtClean="0"/>
              <a:t>3. protect the interests of the consumers by eliminating fraudulent practices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2. Food Safety and Standards Act </a:t>
            </a:r>
          </a:p>
          <a:p>
            <a:r>
              <a:rPr lang="en-US" dirty="0" smtClean="0"/>
              <a:t>The </a:t>
            </a:r>
            <a:r>
              <a:rPr lang="en-US" dirty="0" smtClean="0"/>
              <a:t>Act deals with the following: </a:t>
            </a:r>
          </a:p>
          <a:p>
            <a:r>
              <a:rPr lang="en-US" dirty="0" smtClean="0"/>
              <a:t> </a:t>
            </a:r>
            <a:r>
              <a:rPr lang="en-US" dirty="0" smtClean="0"/>
              <a:t>Establishment of the Food Safety and Standards Authority of India, which lays down scientific standards relating to articles of food; and </a:t>
            </a:r>
          </a:p>
          <a:p>
            <a:r>
              <a:rPr lang="en-US" dirty="0" smtClean="0"/>
              <a:t> </a:t>
            </a:r>
            <a:r>
              <a:rPr lang="en-US" dirty="0" smtClean="0"/>
              <a:t>Regulates the manufacture, storage, distribution, sale and import of food articles, and </a:t>
            </a:r>
          </a:p>
          <a:p>
            <a:r>
              <a:rPr lang="en-US" dirty="0" smtClean="0"/>
              <a:t> </a:t>
            </a:r>
            <a:r>
              <a:rPr lang="en-US" dirty="0" smtClean="0"/>
              <a:t>Ensuring the availability of safe and wholesome food for human consumption and for matters connected therewith or incidental thereto.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lstStyle/>
          <a:p>
            <a:pPr>
              <a:buNone/>
            </a:pPr>
            <a:r>
              <a:rPr lang="en-US" b="1" dirty="0" smtClean="0"/>
              <a:t>3. Copyrights </a:t>
            </a:r>
            <a:r>
              <a:rPr lang="en-US" b="1" dirty="0" smtClean="0"/>
              <a:t>Act </a:t>
            </a:r>
          </a:p>
          <a:p>
            <a:r>
              <a:rPr lang="en-US" dirty="0" smtClean="0"/>
              <a:t>It </a:t>
            </a:r>
            <a:r>
              <a:rPr lang="en-US" dirty="0" smtClean="0"/>
              <a:t>is a Central Legislation to protect rights relating to literary, dramatic, musical, artistic, architectural works, etc. </a:t>
            </a:r>
          </a:p>
          <a:p>
            <a:r>
              <a:rPr lang="en-US" dirty="0" smtClean="0"/>
              <a:t> </a:t>
            </a:r>
            <a:r>
              <a:rPr lang="en-US" dirty="0" smtClean="0"/>
              <a:t>Hotels have to take license under this Act to organize plays, musical shows or any other event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lstStyle/>
          <a:p>
            <a:pPr>
              <a:buNone/>
            </a:pPr>
            <a:r>
              <a:rPr lang="en-US" b="1" dirty="0" smtClean="0"/>
              <a:t>4</a:t>
            </a:r>
            <a:r>
              <a:rPr lang="en-US" b="1" dirty="0" smtClean="0"/>
              <a:t>.The </a:t>
            </a:r>
            <a:r>
              <a:rPr lang="en-US" b="1" dirty="0" smtClean="0"/>
              <a:t>Foreign Exchange Management Act (FEMA) </a:t>
            </a:r>
          </a:p>
          <a:p>
            <a:r>
              <a:rPr lang="en-US" dirty="0" smtClean="0"/>
              <a:t> </a:t>
            </a:r>
            <a:r>
              <a:rPr lang="en-US" dirty="0" smtClean="0"/>
              <a:t>It is an Act passed in the winter session of Parliament in 1999 </a:t>
            </a:r>
          </a:p>
          <a:p>
            <a:r>
              <a:rPr lang="en-US" dirty="0" smtClean="0"/>
              <a:t> </a:t>
            </a:r>
            <a:r>
              <a:rPr lang="en-US" dirty="0" smtClean="0"/>
              <a:t>It replaced Foreign Exchange Regulation Act. </a:t>
            </a:r>
          </a:p>
          <a:p>
            <a:r>
              <a:rPr lang="en-US" dirty="0" smtClean="0"/>
              <a:t> </a:t>
            </a:r>
            <a:r>
              <a:rPr lang="en-US" dirty="0" smtClean="0"/>
              <a:t>This act seeks to make offenses related to foreign exchange civil offenses. </a:t>
            </a:r>
          </a:p>
          <a:p>
            <a:r>
              <a:rPr lang="en-US" dirty="0" smtClean="0"/>
              <a:t> </a:t>
            </a:r>
            <a:r>
              <a:rPr lang="en-US" dirty="0" smtClean="0"/>
              <a:t>It extends to the whole of India.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5</a:t>
            </a:r>
            <a:r>
              <a:rPr lang="en-US" b="1" dirty="0" smtClean="0"/>
              <a:t>. The </a:t>
            </a:r>
            <a:r>
              <a:rPr lang="en-US" b="1" dirty="0" smtClean="0"/>
              <a:t>Employees State Insurance Act </a:t>
            </a:r>
          </a:p>
          <a:p>
            <a:r>
              <a:rPr lang="en-US" dirty="0" smtClean="0"/>
              <a:t> </a:t>
            </a:r>
            <a:r>
              <a:rPr lang="en-US" dirty="0" smtClean="0"/>
              <a:t>It is a Central Government legislation </a:t>
            </a:r>
          </a:p>
          <a:p>
            <a:r>
              <a:rPr lang="en-US" dirty="0" smtClean="0"/>
              <a:t> </a:t>
            </a:r>
            <a:r>
              <a:rPr lang="en-US" dirty="0" smtClean="0"/>
              <a:t>The promulgation of Employees' State Insurance Act, 1948 envisaged an integrated need based social insurance scheme that would protect the interest of workers in contingencies such as sickness, maternity, temporary or permanent physical disablement, death due to employment injury resulting in the loss of wages or earning capacity. </a:t>
            </a:r>
          </a:p>
          <a:p>
            <a:r>
              <a:rPr lang="en-US" dirty="0" smtClean="0"/>
              <a:t> </a:t>
            </a:r>
            <a:r>
              <a:rPr lang="en-US" dirty="0" smtClean="0"/>
              <a:t>The Act also guarantees reasonably good medical care to workers and their immediate dependents.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lstStyle/>
          <a:p>
            <a:pPr>
              <a:buNone/>
            </a:pPr>
            <a:r>
              <a:rPr lang="en-US" b="1" dirty="0" smtClean="0"/>
              <a:t>6</a:t>
            </a:r>
            <a:r>
              <a:rPr lang="en-US" b="1" dirty="0" smtClean="0"/>
              <a:t>. The </a:t>
            </a:r>
            <a:r>
              <a:rPr lang="en-US" b="1" dirty="0" smtClean="0"/>
              <a:t>Provident Funds Act </a:t>
            </a:r>
          </a:p>
          <a:p>
            <a:r>
              <a:rPr lang="en-US" dirty="0" smtClean="0"/>
              <a:t> </a:t>
            </a:r>
            <a:r>
              <a:rPr lang="en-US" dirty="0" smtClean="0"/>
              <a:t>It is a Central Government Legislation. </a:t>
            </a:r>
          </a:p>
          <a:p>
            <a:r>
              <a:rPr lang="en-US" dirty="0" smtClean="0"/>
              <a:t> </a:t>
            </a:r>
            <a:r>
              <a:rPr lang="en-US" dirty="0" smtClean="0"/>
              <a:t>It is regulated by the Government of India under the Ministry of </a:t>
            </a:r>
            <a:r>
              <a:rPr lang="en-US" dirty="0" err="1" smtClean="0"/>
              <a:t>Labour</a:t>
            </a:r>
            <a:r>
              <a:rPr lang="en-US" dirty="0" smtClean="0"/>
              <a:t> and Employment. </a:t>
            </a:r>
          </a:p>
          <a:p>
            <a:r>
              <a:rPr lang="en-US" dirty="0" smtClean="0"/>
              <a:t> </a:t>
            </a:r>
            <a:r>
              <a:rPr lang="en-US" dirty="0" smtClean="0"/>
              <a:t>It administers a compulsory contributory Provident Fund Scheme.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7</a:t>
            </a:r>
            <a:r>
              <a:rPr lang="en-US" b="1" dirty="0" smtClean="0"/>
              <a:t>. The </a:t>
            </a:r>
            <a:r>
              <a:rPr lang="en-US" b="1" dirty="0" smtClean="0"/>
              <a:t>Apprentices Act </a:t>
            </a:r>
            <a:endParaRPr lang="en-US" dirty="0" smtClean="0"/>
          </a:p>
          <a:p>
            <a:r>
              <a:rPr lang="en-US" sz="3400" dirty="0" smtClean="0"/>
              <a:t> </a:t>
            </a:r>
            <a:r>
              <a:rPr lang="en-US" sz="3400" dirty="0" smtClean="0"/>
              <a:t>This Act has been enacted to provide for the regulation and control of training of apprentices and for matters connected therewith. </a:t>
            </a:r>
          </a:p>
          <a:p>
            <a:r>
              <a:rPr lang="en-US" sz="3400" dirty="0" smtClean="0"/>
              <a:t> </a:t>
            </a:r>
            <a:r>
              <a:rPr lang="en-US" sz="3400" dirty="0" smtClean="0"/>
              <a:t>It is a Central Government Legislation </a:t>
            </a:r>
          </a:p>
          <a:p>
            <a:pPr>
              <a:buNone/>
            </a:pPr>
            <a:r>
              <a:rPr lang="en-US" sz="3400" b="1" dirty="0" smtClean="0"/>
              <a:t>8</a:t>
            </a:r>
            <a:r>
              <a:rPr lang="en-US" sz="3400" b="1" dirty="0" smtClean="0"/>
              <a:t>. The </a:t>
            </a:r>
            <a:r>
              <a:rPr lang="en-US" sz="3400" b="1" dirty="0" smtClean="0"/>
              <a:t>Air (Prevention and Control of Pollution) Act, 1981 </a:t>
            </a:r>
          </a:p>
          <a:p>
            <a:r>
              <a:rPr lang="en-US" sz="3400" dirty="0" smtClean="0"/>
              <a:t> </a:t>
            </a:r>
            <a:r>
              <a:rPr lang="en-US" sz="3400" dirty="0" smtClean="0"/>
              <a:t>This Act has been enacted to provide for the prevention, control and abatement of air pollution, for the establishment, with a view to carrying out the aforesaid purposes, of Boards, for conferring on and assigning to such Boards, the powers and functions relating thereto and for matters connected therewith. </a:t>
            </a:r>
          </a:p>
          <a:p>
            <a:r>
              <a:rPr lang="en-US" sz="3400" dirty="0" smtClean="0"/>
              <a:t> </a:t>
            </a:r>
            <a:r>
              <a:rPr lang="en-US" sz="3400" dirty="0" smtClean="0"/>
              <a:t>It is a Central Government Legislation </a:t>
            </a:r>
          </a:p>
          <a:p>
            <a:endParaRPr lang="en-US" dirty="0" smtClean="0"/>
          </a:p>
          <a:p>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9</a:t>
            </a:r>
            <a:r>
              <a:rPr lang="en-US" b="1" dirty="0" smtClean="0"/>
              <a:t>. The </a:t>
            </a:r>
            <a:r>
              <a:rPr lang="en-US" b="1" dirty="0" smtClean="0"/>
              <a:t>Water (Prevention and Control of Pollution) Act, 1974 </a:t>
            </a:r>
          </a:p>
          <a:p>
            <a:r>
              <a:rPr lang="en-US" dirty="0" smtClean="0"/>
              <a:t>This </a:t>
            </a:r>
            <a:r>
              <a:rPr lang="en-US" dirty="0" smtClean="0"/>
              <a:t>Act has been enacted to provide for the prevention and control of water pollution and the maintaining or restoring of wholesomeness of water, for the establishment, with a view to carrying out the purposes aforesaid, of Boards for the prevention and control of water pollution, for conferring on and assigning to such Boards, the powers and functions relating thereto and for matters connected therewith. </a:t>
            </a:r>
          </a:p>
          <a:p>
            <a:r>
              <a:rPr lang="en-US" dirty="0" smtClean="0"/>
              <a:t>It </a:t>
            </a:r>
            <a:r>
              <a:rPr lang="en-US" dirty="0" smtClean="0"/>
              <a:t>is a Central Government legislation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IMPORTANT LEGISLATION </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10. Hotel </a:t>
            </a:r>
            <a:r>
              <a:rPr lang="en-US" b="1" dirty="0" smtClean="0"/>
              <a:t>Insurance Policies </a:t>
            </a:r>
          </a:p>
          <a:p>
            <a:r>
              <a:rPr lang="en-US" dirty="0" smtClean="0"/>
              <a:t>Hotel </a:t>
            </a:r>
            <a:r>
              <a:rPr lang="en-US" dirty="0" smtClean="0"/>
              <a:t>insurance is specifically designed to meet the growing requirements of the hotel industry. </a:t>
            </a:r>
          </a:p>
          <a:p>
            <a:r>
              <a:rPr lang="en-US" dirty="0" smtClean="0"/>
              <a:t> </a:t>
            </a:r>
            <a:r>
              <a:rPr lang="en-US" dirty="0" smtClean="0"/>
              <a:t>Customized hotel insurance can be arranged to cover all types of establishments. Be it spas, ranches, guest houses, bed and breakfasts (B and Bs) or apartments, hotel insurance caters to every kind of establishment. </a:t>
            </a:r>
          </a:p>
          <a:p>
            <a:r>
              <a:rPr lang="en-US" dirty="0" smtClean="0"/>
              <a:t>A </a:t>
            </a:r>
            <a:r>
              <a:rPr lang="en-US" dirty="0" smtClean="0"/>
              <a:t>standard hotel insurance policy includes protection against perils, such as builder's risk, fire and accidental damage, and natural calamities. Other types of coverage, such as liquor liability, are a part of the policy's casualty portion.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TAX LAWS </a:t>
            </a:r>
            <a:br>
              <a:rPr lang="en-US" b="1" dirty="0" smtClean="0"/>
            </a:br>
            <a:endParaRPr lang="en-US" dirty="0"/>
          </a:p>
        </p:txBody>
      </p:sp>
      <p:sp>
        <p:nvSpPr>
          <p:cNvPr id="3" name="Content Placeholder 2"/>
          <p:cNvSpPr>
            <a:spLocks noGrp="1"/>
          </p:cNvSpPr>
          <p:nvPr>
            <p:ph idx="1"/>
          </p:nvPr>
        </p:nvSpPr>
        <p:spPr>
          <a:xfrm>
            <a:off x="457200" y="1295400"/>
            <a:ext cx="8229600" cy="5334000"/>
          </a:xfrm>
        </p:spPr>
        <p:txBody>
          <a:bodyPr>
            <a:normAutofit fontScale="85000" lnSpcReduction="20000"/>
          </a:bodyPr>
          <a:lstStyle/>
          <a:p>
            <a:pPr>
              <a:buNone/>
            </a:pPr>
            <a:r>
              <a:rPr lang="en-US" sz="3800" b="1" dirty="0" smtClean="0"/>
              <a:t>1. Income </a:t>
            </a:r>
            <a:r>
              <a:rPr lang="en-US" sz="3800" b="1" dirty="0" smtClean="0"/>
              <a:t>Tax Act, </a:t>
            </a:r>
            <a:r>
              <a:rPr lang="en-US" sz="3800" b="1" dirty="0" smtClean="0"/>
              <a:t>196</a:t>
            </a:r>
            <a:endParaRPr lang="en-US" sz="3800" b="1" dirty="0" smtClean="0"/>
          </a:p>
          <a:p>
            <a:r>
              <a:rPr lang="en-US" dirty="0" smtClean="0"/>
              <a:t>It </a:t>
            </a:r>
            <a:r>
              <a:rPr lang="en-US" dirty="0" smtClean="0"/>
              <a:t>is tax on income imposed by Central Government </a:t>
            </a:r>
          </a:p>
          <a:p>
            <a:r>
              <a:rPr lang="en-US" dirty="0" smtClean="0"/>
              <a:t>Residents </a:t>
            </a:r>
            <a:r>
              <a:rPr lang="en-US" dirty="0" smtClean="0"/>
              <a:t>in India are taxed on their worldwide income </a:t>
            </a:r>
          </a:p>
          <a:p>
            <a:r>
              <a:rPr lang="en-US" dirty="0" smtClean="0"/>
              <a:t> </a:t>
            </a:r>
            <a:r>
              <a:rPr lang="en-US" dirty="0" smtClean="0"/>
              <a:t>Non- residents are taxed on Indian source of income </a:t>
            </a:r>
          </a:p>
          <a:p>
            <a:r>
              <a:rPr lang="en-US" dirty="0" smtClean="0"/>
              <a:t> </a:t>
            </a:r>
            <a:r>
              <a:rPr lang="en-US" dirty="0" smtClean="0"/>
              <a:t>The Indian tax rates applicable to non-residents could be up to a maximum of 40 % i.e. in case of foreign companies (excluding applicable surcharge and education </a:t>
            </a:r>
            <a:r>
              <a:rPr lang="en-US" dirty="0" err="1" smtClean="0"/>
              <a:t>cess</a:t>
            </a:r>
            <a:r>
              <a:rPr lang="en-US" dirty="0" smtClean="0"/>
              <a:t>) </a:t>
            </a:r>
          </a:p>
          <a:p>
            <a:r>
              <a:rPr lang="en-US" dirty="0" smtClean="0"/>
              <a:t> </a:t>
            </a:r>
            <a:r>
              <a:rPr lang="en-US" dirty="0" smtClean="0"/>
              <a:t>If the tax payable by any company, including a foreign company taxable in India, is less than 18.5 % of its book profits, it will be required to pay Minimum Alternate Tax </a:t>
            </a:r>
            <a:r>
              <a:rPr lang="en-US" dirty="0" smtClean="0"/>
              <a:t>.</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2.Value </a:t>
            </a:r>
            <a:r>
              <a:rPr lang="en-US" b="1" dirty="0" smtClean="0"/>
              <a:t>Added Tax (VAT) </a:t>
            </a:r>
            <a:br>
              <a:rPr lang="en-US" b="1"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Sales </a:t>
            </a:r>
            <a:r>
              <a:rPr lang="en-US" dirty="0" smtClean="0"/>
              <a:t>tax / VAT is levied by states on sale of goods within its territory. </a:t>
            </a:r>
          </a:p>
          <a:p>
            <a:r>
              <a:rPr lang="en-US" dirty="0" smtClean="0"/>
              <a:t> </a:t>
            </a:r>
            <a:r>
              <a:rPr lang="en-US" dirty="0" smtClean="0"/>
              <a:t>VAT is levied on value added at each stage in the production and distribution process of goods and services. </a:t>
            </a:r>
          </a:p>
          <a:p>
            <a:r>
              <a:rPr lang="en-US" dirty="0" smtClean="0"/>
              <a:t> </a:t>
            </a:r>
            <a:r>
              <a:rPr lang="en-US" dirty="0" smtClean="0"/>
              <a:t>All hotels that exceed the annual registration threshold have to be registered for VAT. </a:t>
            </a:r>
          </a:p>
          <a:p>
            <a:r>
              <a:rPr lang="en-US" dirty="0" smtClean="0"/>
              <a:t> </a:t>
            </a:r>
            <a:r>
              <a:rPr lang="en-US" dirty="0" smtClean="0"/>
              <a:t>VAT is levied on hotel bills pertaining to lodging, food, telephone, tours, etc. </a:t>
            </a:r>
          </a:p>
          <a:p>
            <a:r>
              <a:rPr lang="en-US" dirty="0" smtClean="0"/>
              <a:t>The </a:t>
            </a:r>
            <a:r>
              <a:rPr lang="en-US" dirty="0" smtClean="0"/>
              <a:t>rates of VAT differ from state to state. The general rate of VAT applicable on food and beverages in a restaurant is 14.5 %.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3.CENVAT </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Duty </a:t>
            </a:r>
            <a:r>
              <a:rPr lang="en-US" dirty="0" smtClean="0"/>
              <a:t>imposed by Central Government on manufacture of goods </a:t>
            </a:r>
            <a:r>
              <a:rPr lang="en-US" dirty="0" smtClean="0"/>
              <a:t>.</a:t>
            </a:r>
            <a:endParaRPr lang="en-US" dirty="0" smtClean="0"/>
          </a:p>
          <a:p>
            <a:r>
              <a:rPr lang="en-US" dirty="0" smtClean="0"/>
              <a:t>CENVAT </a:t>
            </a:r>
            <a:r>
              <a:rPr lang="en-US" dirty="0" smtClean="0"/>
              <a:t>is imposed at 12 % with lower rates applicable in certain cases </a:t>
            </a:r>
            <a:r>
              <a:rPr lang="en-US" dirty="0" smtClean="0"/>
              <a:t>.</a:t>
            </a:r>
            <a:endParaRPr lang="en-US" dirty="0" smtClean="0"/>
          </a:p>
          <a:p>
            <a:r>
              <a:rPr lang="en-US" dirty="0" smtClean="0"/>
              <a:t>Food preparations containing fruits and </a:t>
            </a:r>
            <a:r>
              <a:rPr lang="en-US" dirty="0" smtClean="0"/>
              <a:t>vegetables </a:t>
            </a:r>
            <a:r>
              <a:rPr lang="en-US" dirty="0" smtClean="0"/>
              <a:t>which are prepared and served in a hotel, restaurant or retail outlet whether or not such food is consumed in such hotel, restaurant or retail outlet is being fully exempted from basic excise duty with exception of Bakery and Confectionery items. </a:t>
            </a:r>
          </a:p>
          <a:p>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4.Service </a:t>
            </a:r>
            <a:r>
              <a:rPr lang="en-US" b="1" dirty="0" smtClean="0"/>
              <a:t>Tax </a:t>
            </a:r>
            <a:br>
              <a:rPr lang="en-US" b="1"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 </a:t>
            </a:r>
            <a:r>
              <a:rPr lang="en-US" dirty="0" smtClean="0"/>
              <a:t>Under the current service tax regime, all services are taxable unless exempt. </a:t>
            </a:r>
          </a:p>
          <a:p>
            <a:r>
              <a:rPr lang="en-US" dirty="0" smtClean="0"/>
              <a:t> </a:t>
            </a:r>
            <a:r>
              <a:rPr lang="en-US" dirty="0" smtClean="0"/>
              <a:t>General rate of service tax is 12.36 % (Including EC and SHEC) </a:t>
            </a:r>
          </a:p>
          <a:p>
            <a:r>
              <a:rPr lang="en-US" dirty="0" smtClean="0"/>
              <a:t>Service </a:t>
            </a:r>
            <a:r>
              <a:rPr lang="en-US" dirty="0" smtClean="0"/>
              <a:t>tax on hotel accommodation is payable at 7.42 %. Service tax on food and beverages is chargeable at 4.94 % in restaurants with air-conditioning. </a:t>
            </a:r>
          </a:p>
          <a:p>
            <a:r>
              <a:rPr lang="en-US" dirty="0" smtClean="0"/>
              <a:t>Food </a:t>
            </a:r>
            <a:r>
              <a:rPr lang="en-US" dirty="0" smtClean="0"/>
              <a:t>served in hotel rooms from their air-conditioned restaurants with liquor license will not attract service tax. </a:t>
            </a:r>
          </a:p>
          <a:p>
            <a:r>
              <a:rPr lang="en-US" dirty="0" smtClean="0"/>
              <a:t> </a:t>
            </a:r>
            <a:r>
              <a:rPr lang="en-US" dirty="0" smtClean="0"/>
              <a:t>CENVAT Credit is available for the provider of taxable output services.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5.Luxury </a:t>
            </a:r>
            <a:r>
              <a:rPr lang="en-US" b="1" dirty="0" smtClean="0"/>
              <a:t>Tax </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 </a:t>
            </a:r>
            <a:r>
              <a:rPr lang="en-US" dirty="0" smtClean="0"/>
              <a:t>Under the current tax regime, every state has their individual Luxury Tax Acts. </a:t>
            </a:r>
          </a:p>
          <a:p>
            <a:pPr algn="just"/>
            <a:r>
              <a:rPr lang="en-US" dirty="0" smtClean="0"/>
              <a:t>Though </a:t>
            </a:r>
            <a:r>
              <a:rPr lang="en-US" dirty="0" smtClean="0"/>
              <a:t>previously it covered more categories of </a:t>
            </a:r>
            <a:r>
              <a:rPr lang="en-US" dirty="0" err="1" smtClean="0"/>
              <a:t>assessees</a:t>
            </a:r>
            <a:r>
              <a:rPr lang="en-US" dirty="0" smtClean="0"/>
              <a:t>, at present it covers only the hotels as a taxable </a:t>
            </a:r>
            <a:r>
              <a:rPr lang="en-US" dirty="0" err="1" smtClean="0"/>
              <a:t>assessee</a:t>
            </a:r>
            <a:r>
              <a:rPr lang="en-US" dirty="0" smtClean="0"/>
              <a:t>. </a:t>
            </a:r>
          </a:p>
          <a:p>
            <a:pPr algn="just"/>
            <a:r>
              <a:rPr lang="en-US" dirty="0" smtClean="0"/>
              <a:t> </a:t>
            </a:r>
            <a:r>
              <a:rPr lang="en-US" dirty="0" smtClean="0"/>
              <a:t>The tax is levied on luxuries provided in hotels, lodging house, clubs and inns etc. including residential accommodation but does not include the supply of food, drinks or other services which is separately charged for under Service Tax or other taxes. </a:t>
            </a:r>
          </a:p>
          <a:p>
            <a:pPr algn="just"/>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6</a:t>
            </a:r>
            <a:r>
              <a:rPr lang="en-US" b="1" dirty="0" smtClean="0"/>
              <a:t>.Entertainment/Amusement </a:t>
            </a:r>
            <a:r>
              <a:rPr lang="en-US" b="1" dirty="0" smtClean="0"/>
              <a:t>Tax </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pPr algn="just"/>
            <a:r>
              <a:rPr lang="en-US" dirty="0" smtClean="0"/>
              <a:t>In India, entertainment tax is levied on every financial transaction that is related to entertainment such as movie tickets, major commercial shows and big private festivals. Entertainment means any exhibition, performance, amusement, game, sport or race, (including horse race) and cinematographic exhibitions </a:t>
            </a:r>
            <a:r>
              <a:rPr lang="en-US" dirty="0" smtClean="0"/>
              <a:t>.</a:t>
            </a:r>
          </a:p>
          <a:p>
            <a:pPr algn="just"/>
            <a:endParaRPr lang="en-US" dirty="0" smtClean="0"/>
          </a:p>
          <a:p>
            <a:pPr algn="just"/>
            <a:r>
              <a:rPr lang="en-US" dirty="0" smtClean="0"/>
              <a:t>Following are some other forms of entertainment that are included in the purview of entertainment taxes: amusement parks, video games, arcades, exhibitions, celebrity stage shows, sports activities, bowling alleys and billiards/pool joints. </a:t>
            </a:r>
          </a:p>
          <a:p>
            <a:endParaRPr lang="en-US" dirty="0" smtClean="0"/>
          </a:p>
          <a:p>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REGULATORY AGENCIES </a:t>
            </a:r>
            <a:endParaRPr lang="en-US" dirty="0"/>
          </a:p>
        </p:txBody>
      </p:sp>
      <p:sp>
        <p:nvSpPr>
          <p:cNvPr id="3" name="Content Placeholder 2"/>
          <p:cNvSpPr>
            <a:spLocks noGrp="1"/>
          </p:cNvSpPr>
          <p:nvPr>
            <p:ph idx="1"/>
          </p:nvPr>
        </p:nvSpPr>
        <p:spPr>
          <a:xfrm>
            <a:off x="457200" y="1600200"/>
            <a:ext cx="8382000" cy="5105400"/>
          </a:xfrm>
        </p:spPr>
        <p:txBody>
          <a:bodyPr>
            <a:noAutofit/>
          </a:bodyPr>
          <a:lstStyle/>
          <a:p>
            <a:pPr>
              <a:buNone/>
            </a:pPr>
            <a:r>
              <a:rPr lang="en-US" sz="2400" dirty="0" smtClean="0"/>
              <a:t>The Hotel and Restaurant Approval and Classification Committee (HRACC </a:t>
            </a:r>
            <a:r>
              <a:rPr lang="en-US" sz="2400" dirty="0" smtClean="0"/>
              <a:t>.</a:t>
            </a:r>
            <a:endParaRPr lang="en-US" sz="2400" dirty="0" smtClean="0"/>
          </a:p>
          <a:p>
            <a:pPr marL="514350" indent="-514350" algn="just">
              <a:buFont typeface="+mj-lt"/>
              <a:buAutoNum type="arabicPeriod"/>
            </a:pPr>
            <a:r>
              <a:rPr lang="en-US" sz="2400" dirty="0" smtClean="0"/>
              <a:t>It inspects and assesses establishments based on the facilities and services offered. </a:t>
            </a:r>
          </a:p>
          <a:p>
            <a:pPr marL="514350" indent="-514350" algn="just">
              <a:buFont typeface="+mj-lt"/>
              <a:buAutoNum type="arabicPeriod"/>
            </a:pPr>
            <a:r>
              <a:rPr lang="en-US" sz="2400" dirty="0" smtClean="0"/>
              <a:t>The </a:t>
            </a:r>
            <a:r>
              <a:rPr lang="en-US" sz="2400" dirty="0" smtClean="0"/>
              <a:t>Department of Tourism grants star status based on how well the establishment scores in the HRACC report: 90 % = five-star deluxe; 80 % = five star; 75 % = four star; 65 % = three star; 55 % = two star; and 50 % = one star. </a:t>
            </a:r>
          </a:p>
          <a:p>
            <a:pPr marL="514350" indent="-514350" algn="just">
              <a:buFont typeface="+mj-lt"/>
              <a:buAutoNum type="arabicPeriod"/>
            </a:pPr>
            <a:r>
              <a:rPr lang="en-US" sz="2400" dirty="0" smtClean="0"/>
              <a:t>Food </a:t>
            </a:r>
            <a:r>
              <a:rPr lang="en-US" sz="2400" dirty="0" smtClean="0"/>
              <a:t>Authority assesses matters relating to the Food Safety and Standards Act, 2006:To regulate and monitor the manufacture, processing distribution, sale and import of food so as to ensure safe and wholesome food. </a:t>
            </a:r>
          </a:p>
          <a:p>
            <a:pPr>
              <a:buNone/>
            </a:pP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REGULATORY AGENCIES </a:t>
            </a:r>
            <a:endParaRPr lang="en-US" dirty="0"/>
          </a:p>
        </p:txBody>
      </p:sp>
      <p:sp>
        <p:nvSpPr>
          <p:cNvPr id="3" name="Content Placeholder 2"/>
          <p:cNvSpPr>
            <a:spLocks noGrp="1"/>
          </p:cNvSpPr>
          <p:nvPr>
            <p:ph idx="1"/>
          </p:nvPr>
        </p:nvSpPr>
        <p:spPr/>
        <p:txBody>
          <a:bodyPr>
            <a:normAutofit/>
          </a:bodyPr>
          <a:lstStyle/>
          <a:p>
            <a:pPr marL="514350" indent="-514350" algn="just">
              <a:buNone/>
            </a:pPr>
            <a:r>
              <a:rPr lang="en-US" dirty="0" smtClean="0"/>
              <a:t>4. The </a:t>
            </a:r>
            <a:r>
              <a:rPr lang="en-US" dirty="0" smtClean="0"/>
              <a:t>Federation of Hotel &amp; Restaurant Associations of India – FHRAI is also a regulating authority. </a:t>
            </a:r>
          </a:p>
          <a:p>
            <a:pPr marL="514350" indent="-514350" algn="just">
              <a:buNone/>
            </a:pPr>
            <a:r>
              <a:rPr lang="en-US" dirty="0" smtClean="0"/>
              <a:t>5.  The </a:t>
            </a:r>
            <a:r>
              <a:rPr lang="en-US" dirty="0" smtClean="0"/>
              <a:t>Ministry of Tourism is the nodal authority and, along with the Department of Tourism, it is responsible for policies, promotion &amp; regulation of hospitality industry, particularly hotels.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54</TotalTime>
  <Words>2361</Words>
  <Application>Microsoft Office PowerPoint</Application>
  <PresentationFormat>On-screen Show (4:3)</PresentationFormat>
  <Paragraphs>172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Trek</vt:lpstr>
      <vt:lpstr>HOTEL LAWS</vt:lpstr>
      <vt:lpstr>Hospitality law</vt:lpstr>
      <vt:lpstr>GENERAL INDUSTRY BACKGROUND:</vt:lpstr>
      <vt:lpstr>IMPORTANT TRENDS IN THE INDUSTRY</vt:lpstr>
      <vt:lpstr>IMPORTANT TRENDS IN THE INDUSTRY</vt:lpstr>
      <vt:lpstr>IMPORTANT TRENDS IN THE INDUSTRY</vt:lpstr>
      <vt:lpstr>Important Industry Associations  </vt:lpstr>
      <vt:lpstr>IMPORTANT LAWS APPLICABLE TO THE INDUSTRY </vt:lpstr>
      <vt:lpstr>IMPORTANT LAWS APPLICABLE TO THE INDUSTRY </vt:lpstr>
      <vt:lpstr> THE IMPORTANT LICENSES REQUIRED BY HOTELS UNDER VARIOUS ACTS </vt:lpstr>
      <vt:lpstr> THE IMPORTANT LICENSES REQUIRED BY HOTELS UNDER VARIOUS ACTS </vt:lpstr>
      <vt:lpstr> THE IMPORTANT LICENSES REQUIRED BY HOTELS UNDER VARIOUS ACTS </vt:lpstr>
      <vt:lpstr> THE IMPORTANT LICENSES REQUIRED BY HOTELS UNDER VARIOUS ACTS </vt:lpstr>
      <vt:lpstr>SOME IMPORTANT LEGISLATION </vt:lpstr>
      <vt:lpstr>SOME IMPORTANT LEGISLATION </vt:lpstr>
      <vt:lpstr>SOME IMPORTANT LEGISLATION </vt:lpstr>
      <vt:lpstr>SOME IMPORTANT LEGISLATION </vt:lpstr>
      <vt:lpstr>SOME IMPORTANT LEGISLATION </vt:lpstr>
      <vt:lpstr>SOME IMPORTANT LEGISLATION </vt:lpstr>
      <vt:lpstr>SOME IMPORTANT LEGISLATION </vt:lpstr>
      <vt:lpstr>SOME IMPORTANT LEGISLATION </vt:lpstr>
      <vt:lpstr>SOME IMPORTANT LEGISLATION </vt:lpstr>
      <vt:lpstr>TAX LAWS  </vt:lpstr>
      <vt:lpstr>2.Value Added Tax (VAT)  </vt:lpstr>
      <vt:lpstr>3.CENVAT  </vt:lpstr>
      <vt:lpstr>4.Service Tax  </vt:lpstr>
      <vt:lpstr>5.Luxury Tax  </vt:lpstr>
      <vt:lpstr>6.Entertainment/Amusement Tax </vt:lpstr>
      <vt:lpstr>REGULATORY AGENCIES </vt:lpstr>
      <vt:lpstr>REGULATORY AGENCIES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welcome</dc:creator>
  <cp:lastModifiedBy>welcome</cp:lastModifiedBy>
  <cp:revision>12</cp:revision>
  <dcterms:created xsi:type="dcterms:W3CDTF">2006-08-16T00:00:00Z</dcterms:created>
  <dcterms:modified xsi:type="dcterms:W3CDTF">2020-05-12T09:03:16Z</dcterms:modified>
</cp:coreProperties>
</file>